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57" r:id="rId4"/>
    <p:sldId id="268" r:id="rId5"/>
    <p:sldId id="269" r:id="rId6"/>
    <p:sldId id="270" r:id="rId7"/>
    <p:sldId id="271" r:id="rId8"/>
    <p:sldId id="272" r:id="rId9"/>
    <p:sldId id="276" r:id="rId10"/>
    <p:sldId id="27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73" r:id="rId20"/>
    <p:sldId id="274" r:id="rId21"/>
    <p:sldId id="275" r:id="rId22"/>
    <p:sldId id="278" r:id="rId23"/>
    <p:sldId id="279" r:id="rId24"/>
    <p:sldId id="280" r:id="rId25"/>
    <p:sldId id="29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Лечение наркоманий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Профессор А.М. Карпов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Зав. кафедрой психотерапии и наркологии Казанской государственной медицинской академии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Продолжение обоснования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 smtClean="0"/>
              <a:t>ГАМК-ергическая</a:t>
            </a:r>
            <a:r>
              <a:rPr lang="ru-RU" b="1" dirty="0" smtClean="0"/>
              <a:t> система ослаблена – тревога, раздражительность, возбудимость, бессонница, дисфории, судороги</a:t>
            </a:r>
          </a:p>
          <a:p>
            <a:r>
              <a:rPr lang="ru-RU" b="1" dirty="0" err="1" smtClean="0"/>
              <a:t>Серотнониновая</a:t>
            </a:r>
            <a:r>
              <a:rPr lang="ru-RU" b="1" dirty="0" smtClean="0"/>
              <a:t> система – угнетена – депрессия, тоска, тревога, бессонница, </a:t>
            </a:r>
            <a:r>
              <a:rPr lang="ru-RU" b="1" dirty="0" err="1" smtClean="0"/>
              <a:t>алгии</a:t>
            </a:r>
            <a:r>
              <a:rPr lang="ru-RU" b="1" dirty="0" smtClean="0"/>
              <a:t>, отсутствие аппетит</a:t>
            </a:r>
            <a:r>
              <a:rPr lang="ru-RU" dirty="0" smtClean="0"/>
              <a:t>а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</a:rPr>
              <a:t>Патогенетические </a:t>
            </a:r>
            <a:r>
              <a:rPr lang="ru-RU" sz="2800" b="1" u="sng" dirty="0" smtClean="0">
                <a:solidFill>
                  <a:srgbClr val="FF0000"/>
                </a:solidFill>
              </a:rPr>
              <a:t>средства купирования опийного абстинентного синдрома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5069160"/>
          </a:xfrm>
        </p:spPr>
        <p:txBody>
          <a:bodyPr>
            <a:normAutofit fontScale="85000" lnSpcReduction="10000"/>
          </a:bodyPr>
          <a:lstStyle/>
          <a:p>
            <a:r>
              <a:rPr lang="ru-RU" u="sng" dirty="0" smtClean="0"/>
              <a:t>Наиболее эффективными являются </a:t>
            </a:r>
          </a:p>
          <a:p>
            <a:r>
              <a:rPr lang="ru-RU" u="sng" dirty="0" err="1" smtClean="0"/>
              <a:t>клонидин</a:t>
            </a:r>
            <a:r>
              <a:rPr lang="ru-RU" u="sng" dirty="0" smtClean="0"/>
              <a:t> (</a:t>
            </a:r>
            <a:r>
              <a:rPr lang="ru-RU" u="sng" dirty="0" err="1" smtClean="0"/>
              <a:t>клофелин</a:t>
            </a:r>
            <a:r>
              <a:rPr lang="ru-RU" u="sng" dirty="0" smtClean="0"/>
              <a:t>) — </a:t>
            </a:r>
            <a:r>
              <a:rPr lang="ru-RU" u="sng" dirty="0" err="1" smtClean="0"/>
              <a:t>агонист</a:t>
            </a:r>
            <a:r>
              <a:rPr lang="ru-RU" u="sng" dirty="0" smtClean="0"/>
              <a:t> альфа-2-адренорецепторов ЦНС, </a:t>
            </a:r>
          </a:p>
          <a:p>
            <a:r>
              <a:rPr lang="ru-RU" u="sng" dirty="0" err="1" smtClean="0"/>
              <a:t>тиаприд</a:t>
            </a:r>
            <a:r>
              <a:rPr lang="ru-RU" u="sng" dirty="0" smtClean="0"/>
              <a:t> (</a:t>
            </a:r>
            <a:r>
              <a:rPr lang="ru-RU" u="sng" dirty="0" err="1" smtClean="0"/>
              <a:t>тиапридал</a:t>
            </a:r>
            <a:r>
              <a:rPr lang="ru-RU" u="sng" dirty="0" smtClean="0"/>
              <a:t>) — </a:t>
            </a:r>
            <a:r>
              <a:rPr lang="ru-RU" u="sng" dirty="0" err="1" smtClean="0"/>
              <a:t>атипичный</a:t>
            </a:r>
            <a:r>
              <a:rPr lang="ru-RU" u="sng" dirty="0" smtClean="0"/>
              <a:t> нейролептик из группы замещенных </a:t>
            </a:r>
            <a:r>
              <a:rPr lang="ru-RU" u="sng" dirty="0" err="1" smtClean="0"/>
              <a:t>бензаминов</a:t>
            </a:r>
            <a:r>
              <a:rPr lang="ru-RU" u="sng" dirty="0" smtClean="0"/>
              <a:t>, </a:t>
            </a:r>
          </a:p>
          <a:p>
            <a:r>
              <a:rPr lang="ru-RU" u="sng" dirty="0" err="1" smtClean="0"/>
              <a:t>трамал</a:t>
            </a:r>
            <a:r>
              <a:rPr lang="ru-RU" u="sng" dirty="0" smtClean="0"/>
              <a:t> (</a:t>
            </a:r>
            <a:r>
              <a:rPr lang="ru-RU" u="sng" dirty="0" err="1" smtClean="0"/>
              <a:t>трамадола</a:t>
            </a:r>
            <a:r>
              <a:rPr lang="ru-RU" u="sng" dirty="0" smtClean="0"/>
              <a:t> гидрохлорид) — обезболивающее средство центрального действия. </a:t>
            </a:r>
          </a:p>
          <a:p>
            <a:r>
              <a:rPr lang="ru-RU" u="sng" dirty="0" smtClean="0"/>
              <a:t>Комплексное применение данных препаратов — лучший способ купировать основные проявления абстинентного синдрома. </a:t>
            </a:r>
          </a:p>
          <a:p>
            <a:r>
              <a:rPr lang="ru-RU" u="sng" dirty="0" smtClean="0"/>
              <a:t>.).</a:t>
            </a:r>
            <a:br>
              <a:rPr lang="ru-RU" u="sng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Клофелин</a:t>
            </a:r>
            <a:r>
              <a:rPr lang="ru-RU" b="1" dirty="0" smtClean="0">
                <a:solidFill>
                  <a:srgbClr val="FF0000"/>
                </a:solidFill>
              </a:rPr>
              <a:t> при опийной </a:t>
            </a:r>
            <a:r>
              <a:rPr lang="ru-RU" b="1" dirty="0" err="1" smtClean="0">
                <a:solidFill>
                  <a:srgbClr val="FF0000"/>
                </a:solidFill>
              </a:rPr>
              <a:t>абстиненнции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925144"/>
          </a:xfrm>
        </p:spPr>
        <p:txBody>
          <a:bodyPr>
            <a:normAutofit fontScale="77500" lnSpcReduction="20000"/>
          </a:bodyPr>
          <a:lstStyle/>
          <a:p>
            <a:r>
              <a:rPr lang="ru-RU" b="1" u="sng" dirty="0" smtClean="0"/>
              <a:t>Терапию начинают с первого дня развития абстиненции и продолжают в течение 5-9 дней, постепенно уменьшая дозу. Начальные суточные дозировки препарата не должны превышать 0,6-0,9 мг </a:t>
            </a:r>
            <a:r>
              <a:rPr lang="ru-RU" b="1" u="sng" dirty="0" err="1" smtClean="0"/>
              <a:t>per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os</a:t>
            </a:r>
            <a:r>
              <a:rPr lang="ru-RU" b="1" u="sng" dirty="0" smtClean="0"/>
              <a:t> на 3-4 приема. </a:t>
            </a:r>
          </a:p>
          <a:p>
            <a:r>
              <a:rPr lang="ru-RU" b="1" u="sng" dirty="0" err="1" smtClean="0"/>
              <a:t>Клофелин</a:t>
            </a:r>
            <a:r>
              <a:rPr lang="ru-RU" b="1" u="sng" dirty="0" smtClean="0"/>
              <a:t> наиболее быстро полностью купирует соматовегетативные расстройства; в значительно меньшей степени он влияет на психопатологическую и </a:t>
            </a:r>
            <a:r>
              <a:rPr lang="ru-RU" b="1" u="sng" dirty="0" err="1" smtClean="0"/>
              <a:t>алгическую</a:t>
            </a:r>
            <a:r>
              <a:rPr lang="ru-RU" b="1" u="sng" dirty="0" smtClean="0"/>
              <a:t> симптоматику. </a:t>
            </a:r>
          </a:p>
          <a:p>
            <a:r>
              <a:rPr lang="ru-RU" b="1" u="sng" dirty="0" smtClean="0"/>
              <a:t>Среди побочных эффектов препарата возможны сухость во рту, выраженная </a:t>
            </a:r>
            <a:r>
              <a:rPr lang="ru-RU" b="1" u="sng" dirty="0" err="1" smtClean="0"/>
              <a:t>седация</a:t>
            </a:r>
            <a:r>
              <a:rPr lang="ru-RU" b="1" u="sng" dirty="0" smtClean="0"/>
              <a:t>, понижение артериального давления. В случае падения артериального давления ниже 90/60 мм </a:t>
            </a:r>
            <a:r>
              <a:rPr lang="ru-RU" b="1" u="sng" dirty="0" err="1" smtClean="0"/>
              <a:t>рт</a:t>
            </a:r>
            <a:r>
              <a:rPr lang="ru-RU" b="1" u="sng" dirty="0" smtClean="0"/>
              <a:t>. ст. дозу </a:t>
            </a:r>
            <a:r>
              <a:rPr lang="ru-RU" b="1" u="sng" dirty="0" err="1" smtClean="0"/>
              <a:t>клофелина</a:t>
            </a:r>
            <a:r>
              <a:rPr lang="ru-RU" b="1" u="sng" dirty="0" smtClean="0"/>
              <a:t> уменьшают и назначают </a:t>
            </a:r>
            <a:r>
              <a:rPr lang="ru-RU" b="1" u="sng" dirty="0" err="1" smtClean="0"/>
              <a:t>кардиотонические</a:t>
            </a:r>
            <a:r>
              <a:rPr lang="ru-RU" b="1" u="sng" dirty="0" smtClean="0"/>
              <a:t> средства (кордиамин, кофеин и </a:t>
            </a:r>
            <a:r>
              <a:rPr lang="ru-RU" b="1" u="sng" dirty="0" err="1" smtClean="0"/>
              <a:t>проч</a:t>
            </a:r>
            <a:endParaRPr lang="ru-RU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Тиаприд</a:t>
            </a:r>
            <a:r>
              <a:rPr lang="ru-RU" b="1" dirty="0" smtClean="0"/>
              <a:t> при опийной абстин</a:t>
            </a:r>
            <a:r>
              <a:rPr lang="ru-RU" dirty="0" smtClean="0"/>
              <a:t>енции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2400" u="sng" dirty="0" err="1" smtClean="0"/>
              <a:t>Тиаприд</a:t>
            </a:r>
            <a:r>
              <a:rPr lang="ru-RU" sz="2400" u="sng" dirty="0" smtClean="0"/>
              <a:t> имеет </a:t>
            </a:r>
            <a:r>
              <a:rPr lang="ru-RU" sz="2400" u="sng" dirty="0" err="1" smtClean="0"/>
              <a:t>антипсихтический</a:t>
            </a:r>
            <a:r>
              <a:rPr lang="ru-RU" sz="2400" u="sng" dirty="0" smtClean="0"/>
              <a:t>, седативный, снотворный, </a:t>
            </a:r>
            <a:r>
              <a:rPr lang="ru-RU" sz="2400" u="sng" dirty="0" err="1" smtClean="0"/>
              <a:t>аналгетический</a:t>
            </a:r>
            <a:r>
              <a:rPr lang="ru-RU" sz="2400" u="sng" dirty="0" smtClean="0"/>
              <a:t>, и противосудорожный эффекты.</a:t>
            </a:r>
          </a:p>
          <a:p>
            <a:pPr>
              <a:buNone/>
            </a:pPr>
            <a:r>
              <a:rPr lang="ru-RU" sz="2400" u="sng" dirty="0" smtClean="0"/>
              <a:t>Высоко эффективен в отношении</a:t>
            </a:r>
          </a:p>
          <a:p>
            <a:pPr>
              <a:buNone/>
            </a:pPr>
            <a:r>
              <a:rPr lang="ru-RU" sz="2400" u="sng" dirty="0" smtClean="0"/>
              <a:t>  </a:t>
            </a:r>
            <a:r>
              <a:rPr lang="ru-RU" sz="2400" u="sng" dirty="0" err="1" smtClean="0">
                <a:solidFill>
                  <a:srgbClr val="FF0000"/>
                </a:solidFill>
              </a:rPr>
              <a:t>алгического</a:t>
            </a:r>
            <a:r>
              <a:rPr lang="ru-RU" sz="2400" u="sng" dirty="0" smtClean="0">
                <a:solidFill>
                  <a:srgbClr val="FF0000"/>
                </a:solidFill>
              </a:rPr>
              <a:t> синдрома, </a:t>
            </a:r>
          </a:p>
          <a:p>
            <a:pPr>
              <a:buNone/>
            </a:pPr>
            <a:r>
              <a:rPr lang="ru-RU" sz="2400" u="sng" dirty="0" smtClean="0">
                <a:solidFill>
                  <a:srgbClr val="FF0000"/>
                </a:solidFill>
              </a:rPr>
              <a:t>  </a:t>
            </a:r>
            <a:r>
              <a:rPr lang="ru-RU" sz="2400" u="sng" dirty="0" err="1" smtClean="0">
                <a:solidFill>
                  <a:srgbClr val="FF0000"/>
                </a:solidFill>
              </a:rPr>
              <a:t>психопатоподобных</a:t>
            </a:r>
            <a:r>
              <a:rPr lang="ru-RU" sz="2400" u="sng" dirty="0" smtClean="0">
                <a:solidFill>
                  <a:srgbClr val="FF0000"/>
                </a:solidFill>
              </a:rPr>
              <a:t> </a:t>
            </a:r>
          </a:p>
          <a:p>
            <a:pPr>
              <a:buNone/>
            </a:pPr>
            <a:r>
              <a:rPr lang="ru-RU" sz="2400" u="sng" dirty="0" smtClean="0">
                <a:solidFill>
                  <a:srgbClr val="FF0000"/>
                </a:solidFill>
              </a:rPr>
              <a:t> аффективных нарушений. </a:t>
            </a:r>
          </a:p>
          <a:p>
            <a:pPr>
              <a:buNone/>
            </a:pPr>
            <a:r>
              <a:rPr lang="ru-RU" sz="2400" u="sng" dirty="0" smtClean="0"/>
              <a:t>Схема </a:t>
            </a:r>
            <a:r>
              <a:rPr lang="ru-RU" sz="2400" u="sng" dirty="0" err="1" smtClean="0"/>
              <a:t>лечния</a:t>
            </a:r>
            <a:r>
              <a:rPr lang="ru-RU" sz="2400" u="sng" dirty="0" smtClean="0"/>
              <a:t>: </a:t>
            </a:r>
            <a:r>
              <a:rPr lang="ru-RU" sz="2400" u="sng" dirty="0" err="1" smtClean="0"/>
              <a:t>п-т</a:t>
            </a:r>
            <a:r>
              <a:rPr lang="ru-RU" sz="2400" u="sng" dirty="0" smtClean="0"/>
              <a:t> вводят первые 1-2 дня </a:t>
            </a:r>
            <a:r>
              <a:rPr lang="ru-RU" sz="2400" u="sng" dirty="0" err="1" smtClean="0"/>
              <a:t>в\в</a:t>
            </a:r>
            <a:r>
              <a:rPr lang="ru-RU" sz="2400" u="sng" dirty="0" smtClean="0"/>
              <a:t> 200 мг 3-4 раза в сутки , затем 1-2 дня в/м в той же дозе, затем по 100 мг внутрь до 5-7 дней.</a:t>
            </a:r>
          </a:p>
          <a:p>
            <a:pPr>
              <a:buNone/>
            </a:pPr>
            <a:r>
              <a:rPr lang="ru-RU" sz="2400" u="sng" dirty="0" err="1" smtClean="0">
                <a:solidFill>
                  <a:srgbClr val="FF0000"/>
                </a:solidFill>
              </a:rPr>
              <a:t>Т-д</a:t>
            </a:r>
            <a:r>
              <a:rPr lang="ru-RU" sz="2400" u="sng" dirty="0" smtClean="0">
                <a:solidFill>
                  <a:srgbClr val="FF0000"/>
                </a:solidFill>
              </a:rPr>
              <a:t> хорошо устраняет астению, раздражительность, тревогу, боли, улучшает сон</a:t>
            </a:r>
            <a:br>
              <a:rPr lang="ru-RU" sz="2400" u="sng" dirty="0" smtClean="0">
                <a:solidFill>
                  <a:srgbClr val="FF0000"/>
                </a:solidFill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Механизм действия </a:t>
            </a:r>
            <a:r>
              <a:rPr lang="ru-RU" b="1" dirty="0" err="1" smtClean="0">
                <a:solidFill>
                  <a:srgbClr val="FF0000"/>
                </a:solidFill>
              </a:rPr>
              <a:t>тиапридала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Избирательно блокирует </a:t>
            </a:r>
            <a:r>
              <a:rPr lang="ru-RU" dirty="0" err="1" smtClean="0"/>
              <a:t>дофаминовые</a:t>
            </a:r>
            <a:r>
              <a:rPr lang="ru-RU" dirty="0" smtClean="0"/>
              <a:t> D2-рецепторы </a:t>
            </a:r>
            <a:r>
              <a:rPr lang="ru-RU" dirty="0" err="1" smtClean="0"/>
              <a:t>мезолимбической</a:t>
            </a:r>
            <a:r>
              <a:rPr lang="ru-RU" dirty="0" smtClean="0"/>
              <a:t> и </a:t>
            </a:r>
            <a:r>
              <a:rPr lang="ru-RU" dirty="0" err="1" smtClean="0"/>
              <a:t>мезокортикальной</a:t>
            </a:r>
            <a:r>
              <a:rPr lang="ru-RU" dirty="0" smtClean="0"/>
              <a:t> систем ). Седативное действие обусловлено блокадой </a:t>
            </a:r>
            <a:r>
              <a:rPr lang="ru-RU" dirty="0" err="1" smtClean="0"/>
              <a:t>адренорецепторов</a:t>
            </a:r>
            <a:r>
              <a:rPr lang="ru-RU" dirty="0" smtClean="0"/>
              <a:t> ретикулярной формации ствола мозга; </a:t>
            </a:r>
          </a:p>
          <a:p>
            <a:r>
              <a:rPr lang="ru-RU" dirty="0" smtClean="0"/>
              <a:t>Устраняет </a:t>
            </a:r>
            <a:r>
              <a:rPr lang="ru-RU" dirty="0" err="1" smtClean="0"/>
              <a:t>дискинезии</a:t>
            </a:r>
            <a:r>
              <a:rPr lang="ru-RU" dirty="0" smtClean="0"/>
              <a:t> центрального происхождения. Подавляет продуктивную симптоматику, в т.ч. при органических заболеваниях головного мозга.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Улучшает когнитивные функции </a:t>
            </a:r>
            <a:r>
              <a:rPr lang="ru-RU" dirty="0" smtClean="0"/>
              <a:t>у пожилых пациентов.</a:t>
            </a:r>
          </a:p>
          <a:p>
            <a:r>
              <a:rPr lang="ru-RU" dirty="0" smtClean="0"/>
              <a:t> Оказывает выраженное анальгезирующее действие при </a:t>
            </a:r>
            <a:r>
              <a:rPr lang="ru-RU" dirty="0" err="1" smtClean="0"/>
              <a:t>интеро</a:t>
            </a:r>
            <a:r>
              <a:rPr lang="ru-RU" dirty="0" smtClean="0"/>
              <a:t>- и экстерорецептивной боли. Потенцирует действие других </a:t>
            </a:r>
            <a:r>
              <a:rPr lang="ru-RU" dirty="0" err="1" smtClean="0"/>
              <a:t>нейролептков</a:t>
            </a:r>
            <a:r>
              <a:rPr lang="ru-RU" dirty="0" smtClean="0"/>
              <a:t>, не усиливая экстрапирамидной симптоматики. </a:t>
            </a:r>
          </a:p>
          <a:p>
            <a:r>
              <a:rPr lang="ru-RU" dirty="0" smtClean="0"/>
              <a:t>Может понижать порог судорожной активности у больных эпилепсией.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Фармакокинетика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тиапридала</a:t>
            </a:r>
            <a:r>
              <a:rPr lang="ru-RU" b="1" dirty="0" smtClean="0">
                <a:solidFill>
                  <a:srgbClr val="FF0000"/>
                </a:solidFill>
              </a:rPr>
              <a:t>: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При приеме внутрь быстро всасывается, прием пищи уменьшает абсорбцию. </a:t>
            </a:r>
            <a:r>
              <a:rPr lang="ru-RU" b="1" dirty="0" err="1" smtClean="0"/>
              <a:t>Cmax</a:t>
            </a:r>
            <a:r>
              <a:rPr lang="ru-RU" b="1" dirty="0" smtClean="0"/>
              <a:t> при приеме внутрь достигается через 1 ч,</a:t>
            </a:r>
          </a:p>
          <a:p>
            <a:r>
              <a:rPr lang="ru-RU" b="1" dirty="0" smtClean="0"/>
              <a:t> после в/м инъекции в дозе 200 мг — через 30 мин. В крови не связывается с белками, слабо связывается с эритроцитами. Быстро (в течение менее 1 ч) распределяется по тканям и органам</a:t>
            </a:r>
          </a:p>
          <a:p>
            <a:r>
              <a:rPr lang="ru-RU" b="1" dirty="0" smtClean="0"/>
              <a:t>Проходит через ГЭБ и </a:t>
            </a:r>
            <a:r>
              <a:rPr lang="ru-RU" b="1" dirty="0" err="1" smtClean="0"/>
              <a:t>гематоплацентарный</a:t>
            </a:r>
            <a:r>
              <a:rPr lang="ru-RU" b="1" dirty="0" smtClean="0"/>
              <a:t> барьер. Умеренно подвергается </a:t>
            </a:r>
            <a:r>
              <a:rPr lang="ru-RU" b="1" dirty="0" err="1" smtClean="0"/>
              <a:t>биотрансформации</a:t>
            </a:r>
            <a:r>
              <a:rPr lang="ru-RU" b="1" dirty="0" smtClean="0"/>
              <a:t>: 70% дозы обнаруживается в моче в неизмененном виде. T1/2 составляет 2,9–3,6 ч. Выводится почками.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Показания к применению </a:t>
            </a:r>
            <a:r>
              <a:rPr lang="ru-RU" sz="3600" b="1" dirty="0" err="1" smtClean="0">
                <a:solidFill>
                  <a:srgbClr val="FF0000"/>
                </a:solidFill>
              </a:rPr>
              <a:t>тиапридала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Ажитация, агрессивность, особенно при хроническом алкоголизме, у лиц пожилого возраста; </a:t>
            </a:r>
          </a:p>
          <a:p>
            <a:r>
              <a:rPr lang="ru-RU" b="1" dirty="0" smtClean="0"/>
              <a:t>устойчивый к терапии, выраженный болевой синдром; </a:t>
            </a:r>
          </a:p>
          <a:p>
            <a:r>
              <a:rPr lang="ru-RU" b="1" dirty="0" smtClean="0"/>
              <a:t>хорея, тики при болезни </a:t>
            </a:r>
            <a:r>
              <a:rPr lang="ru-RU" b="1" dirty="0" err="1" smtClean="0"/>
              <a:t>Туретта</a:t>
            </a:r>
            <a:r>
              <a:rPr lang="ru-RU" b="1" dirty="0" smtClean="0"/>
              <a:t>, </a:t>
            </a:r>
          </a:p>
          <a:p>
            <a:r>
              <a:rPr lang="ru-RU" b="1" dirty="0" smtClean="0"/>
              <a:t>тяжелые нарушения поведения, сопровождающиеся агрессивностью и ажитацией.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Побочное действие </a:t>
            </a:r>
            <a:r>
              <a:rPr lang="ru-RU" b="1" dirty="0" err="1" smtClean="0">
                <a:solidFill>
                  <a:srgbClr val="FF0000"/>
                </a:solidFill>
              </a:rPr>
              <a:t>тиапридала</a:t>
            </a:r>
            <a:r>
              <a:rPr lang="ru-RU" b="1" dirty="0" smtClean="0">
                <a:solidFill>
                  <a:srgbClr val="FF0000"/>
                </a:solidFill>
              </a:rPr>
              <a:t>: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80728"/>
            <a:ext cx="8892480" cy="5688632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Со стороны ЦНС: сонливость, нарушения сна, ажитация, безучастность, головокружение, головные боли, синдром паркинсонизма; редко - спастическая кривошея, </a:t>
            </a:r>
            <a:r>
              <a:rPr lang="ru-RU" b="1" dirty="0" err="1" smtClean="0"/>
              <a:t>окулогирные</a:t>
            </a:r>
            <a:r>
              <a:rPr lang="ru-RU" b="1" dirty="0" smtClean="0"/>
              <a:t> кризы, </a:t>
            </a:r>
            <a:r>
              <a:rPr lang="ru-RU" b="1" dirty="0" err="1" smtClean="0"/>
              <a:t>акатизия</a:t>
            </a:r>
            <a:r>
              <a:rPr lang="ru-RU" b="1" dirty="0" smtClean="0"/>
              <a:t>, поздняя </a:t>
            </a:r>
            <a:r>
              <a:rPr lang="ru-RU" b="1" dirty="0" err="1" smtClean="0"/>
              <a:t>дискинезия</a:t>
            </a:r>
            <a:r>
              <a:rPr lang="ru-RU" b="1" dirty="0" smtClean="0"/>
              <a:t>; в отдельных случаях - ЗНС.</a:t>
            </a:r>
          </a:p>
          <a:p>
            <a:r>
              <a:rPr lang="ru-RU" b="1" dirty="0" smtClean="0"/>
              <a:t>Со стороны эндокринной системы: редко - симптомы, обусловленные </a:t>
            </a:r>
            <a:r>
              <a:rPr lang="ru-RU" b="1" dirty="0" err="1" smtClean="0"/>
              <a:t>гиперпролактинемией</a:t>
            </a:r>
            <a:r>
              <a:rPr lang="ru-RU" b="1" dirty="0" smtClean="0"/>
              <a:t> (аменорея, </a:t>
            </a:r>
            <a:r>
              <a:rPr lang="ru-RU" b="1" dirty="0" err="1" smtClean="0"/>
              <a:t>галакторея</a:t>
            </a:r>
            <a:r>
              <a:rPr lang="ru-RU" b="1" dirty="0" smtClean="0"/>
              <a:t>, увеличение молочных желез, боли в молочных железах, импотенция, нарушения достижения оргазма.</a:t>
            </a:r>
          </a:p>
          <a:p>
            <a:r>
              <a:rPr lang="ru-RU" b="1" dirty="0" smtClean="0"/>
              <a:t>Со стороны </a:t>
            </a:r>
            <a:r>
              <a:rPr lang="ru-RU" b="1" dirty="0" err="1" smtClean="0"/>
              <a:t>сердечно-сосудистой</a:t>
            </a:r>
            <a:r>
              <a:rPr lang="ru-RU" b="1" dirty="0" smtClean="0"/>
              <a:t> системы: увеличение интервала QT, ортостатическая гипотензия; в отдельных случаях - аритмии типа "пируэт".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85010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Лекарственное </a:t>
            </a:r>
            <a:r>
              <a:rPr lang="ru-RU" b="1" dirty="0" smtClean="0">
                <a:solidFill>
                  <a:srgbClr val="FF0000"/>
                </a:solidFill>
              </a:rPr>
              <a:t>взаимодействие </a:t>
            </a:r>
            <a:r>
              <a:rPr lang="ru-RU" b="1" dirty="0" err="1" smtClean="0">
                <a:solidFill>
                  <a:srgbClr val="FF0000"/>
                </a:solidFill>
              </a:rPr>
              <a:t>тиапридала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 smtClean="0"/>
              <a:t>Совместим с нейролептиками, </a:t>
            </a:r>
            <a:r>
              <a:rPr lang="ru-RU" b="1" dirty="0" err="1" smtClean="0"/>
              <a:t>анксиолитиками</a:t>
            </a:r>
            <a:r>
              <a:rPr lang="ru-RU" b="1" dirty="0" smtClean="0"/>
              <a:t>, антидепрессантами, анальгетиками и другими </a:t>
            </a:r>
            <a:r>
              <a:rPr lang="ru-RU" b="1" dirty="0" err="1" smtClean="0"/>
              <a:t>нейротропными</a:t>
            </a:r>
            <a:r>
              <a:rPr lang="ru-RU" b="1" dirty="0" smtClean="0"/>
              <a:t> средствами. </a:t>
            </a:r>
          </a:p>
          <a:p>
            <a:r>
              <a:rPr lang="ru-RU" b="1" dirty="0" smtClean="0"/>
              <a:t>Не следует сочетать (усиливает действие) с </a:t>
            </a:r>
            <a:r>
              <a:rPr lang="ru-RU" b="1" dirty="0" err="1" smtClean="0"/>
              <a:t>опиоидными</a:t>
            </a:r>
            <a:r>
              <a:rPr lang="ru-RU" b="1" dirty="0" smtClean="0"/>
              <a:t> анальгетиками, барбитуратами, </a:t>
            </a:r>
            <a:r>
              <a:rPr lang="ru-RU" b="1" dirty="0" err="1" smtClean="0"/>
              <a:t>анксиолитиками</a:t>
            </a:r>
            <a:r>
              <a:rPr lang="ru-RU" b="1" dirty="0" smtClean="0"/>
              <a:t>, антигистаминными средствами, </a:t>
            </a:r>
            <a:r>
              <a:rPr lang="ru-RU" b="1" dirty="0" err="1" smtClean="0"/>
              <a:t>клонидином</a:t>
            </a:r>
            <a:r>
              <a:rPr lang="ru-RU" b="1" dirty="0" smtClean="0"/>
              <a:t>. </a:t>
            </a:r>
          </a:p>
          <a:p>
            <a:r>
              <a:rPr lang="ru-RU" b="1" dirty="0" smtClean="0"/>
              <a:t>При одновременном применении с гипотензивными средствами, в т.ч. ингибиторами АПФ, возрастает риск ортостатической гипотензии. Несовместим с алкоголем и </a:t>
            </a:r>
            <a:r>
              <a:rPr lang="ru-RU" b="1" dirty="0" err="1" smtClean="0"/>
              <a:t>леводопой</a:t>
            </a:r>
            <a:r>
              <a:rPr lang="ru-RU" b="1" dirty="0" smtClean="0"/>
              <a:t>. 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Лечение зависимости от препаратов </a:t>
            </a:r>
            <a:r>
              <a:rPr lang="ru-RU" sz="3200" b="1" dirty="0" err="1" smtClean="0">
                <a:solidFill>
                  <a:srgbClr val="FF0000"/>
                </a:solidFill>
              </a:rPr>
              <a:t>седативно-снотворной</a:t>
            </a:r>
            <a:r>
              <a:rPr lang="ru-RU" sz="3200" b="1" dirty="0" smtClean="0">
                <a:solidFill>
                  <a:srgbClr val="FF0000"/>
                </a:solidFill>
              </a:rPr>
              <a:t>  группы (</a:t>
            </a:r>
            <a:r>
              <a:rPr lang="ru-RU" sz="3200" b="1" dirty="0" err="1" smtClean="0">
                <a:solidFill>
                  <a:srgbClr val="FF0000"/>
                </a:solidFill>
              </a:rPr>
              <a:t>фбр</a:t>
            </a:r>
            <a:r>
              <a:rPr lang="ru-RU" sz="3200" b="1" dirty="0" smtClean="0">
                <a:solidFill>
                  <a:srgbClr val="FF0000"/>
                </a:solidFill>
              </a:rPr>
              <a:t>)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Дозы снижаются постепенно для исключения развития судорожных припадков и психозов</a:t>
            </a:r>
          </a:p>
          <a:p>
            <a:r>
              <a:rPr lang="ru-RU" b="1" dirty="0" smtClean="0"/>
              <a:t>Или назначается заместительная терапия 30 мг </a:t>
            </a:r>
            <a:r>
              <a:rPr lang="ru-RU" b="1" dirty="0" err="1" smtClean="0"/>
              <a:t>фенобарбитала</a:t>
            </a:r>
            <a:r>
              <a:rPr lang="ru-RU" b="1" dirty="0" smtClean="0"/>
              <a:t> на каждые 100 мг </a:t>
            </a:r>
            <a:r>
              <a:rPr lang="ru-RU" b="1" dirty="0" err="1" smtClean="0"/>
              <a:t>злоупотребляемого</a:t>
            </a:r>
            <a:r>
              <a:rPr lang="ru-RU" b="1" dirty="0" smtClean="0"/>
              <a:t> снотворного т.е. 1\3 дозы</a:t>
            </a:r>
          </a:p>
          <a:p>
            <a:r>
              <a:rPr lang="ru-RU" b="1" dirty="0" smtClean="0"/>
              <a:t>После 2-х дневной стабилизации на выбранной дозе проводят постепенное снижение до полной отмены или назначают в течение 4-5 дней </a:t>
            </a:r>
            <a:r>
              <a:rPr lang="ru-RU" b="1" dirty="0" err="1" smtClean="0"/>
              <a:t>панглюферал</a:t>
            </a:r>
            <a:r>
              <a:rPr lang="ru-RU" b="1" dirty="0" smtClean="0"/>
              <a:t> – по 2 табл. 2-3 раза в день</a:t>
            </a:r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642918"/>
            <a:ext cx="7772400" cy="65563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Принципы лечения наркоманий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571612"/>
            <a:ext cx="7416824" cy="4881724"/>
          </a:xfrm>
        </p:spPr>
        <p:txBody>
          <a:bodyPr/>
          <a:lstStyle/>
          <a:p>
            <a:pPr algn="l"/>
            <a:r>
              <a:rPr lang="ru-RU" sz="4000" b="1" dirty="0" smtClean="0">
                <a:solidFill>
                  <a:schemeClr val="tx1"/>
                </a:solidFill>
              </a:rPr>
              <a:t>1.Этапность</a:t>
            </a:r>
          </a:p>
          <a:p>
            <a:pPr algn="l"/>
            <a:r>
              <a:rPr lang="ru-RU" sz="4000" b="1" dirty="0" smtClean="0">
                <a:solidFill>
                  <a:schemeClr val="tx1"/>
                </a:solidFill>
              </a:rPr>
              <a:t>2.Добровольность</a:t>
            </a:r>
          </a:p>
          <a:p>
            <a:pPr algn="l"/>
            <a:r>
              <a:rPr lang="ru-RU" sz="4000" b="1" dirty="0" smtClean="0">
                <a:solidFill>
                  <a:schemeClr val="tx1"/>
                </a:solidFill>
              </a:rPr>
              <a:t>3.Индивидуальность</a:t>
            </a:r>
          </a:p>
          <a:p>
            <a:pPr algn="l"/>
            <a:r>
              <a:rPr lang="ru-RU" sz="4000" b="1" dirty="0" smtClean="0">
                <a:solidFill>
                  <a:schemeClr val="tx1"/>
                </a:solidFill>
              </a:rPr>
              <a:t>4.Комплексность</a:t>
            </a:r>
          </a:p>
          <a:p>
            <a:pPr algn="l"/>
            <a:r>
              <a:rPr lang="ru-RU" sz="4000" b="1" dirty="0" smtClean="0">
                <a:solidFill>
                  <a:schemeClr val="tx1"/>
                </a:solidFill>
              </a:rPr>
              <a:t>5.Ответственность (на всю жизнь)</a:t>
            </a:r>
          </a:p>
          <a:p>
            <a:endParaRPr lang="ru-RU" sz="40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572560" cy="121444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Лечение  абстинентного синдрома у </a:t>
            </a:r>
            <a:r>
              <a:rPr lang="ru-RU" sz="3200" b="1" dirty="0" err="1" smtClean="0">
                <a:solidFill>
                  <a:srgbClr val="FF0000"/>
                </a:solidFill>
              </a:rPr>
              <a:t>б-х</a:t>
            </a:r>
            <a:r>
              <a:rPr lang="ru-RU" sz="3200" b="1" dirty="0" smtClean="0">
                <a:solidFill>
                  <a:srgbClr val="FF0000"/>
                </a:solidFill>
              </a:rPr>
              <a:t> с зависимостью от </a:t>
            </a:r>
            <a:r>
              <a:rPr lang="ru-RU" sz="3200" b="1" dirty="0" err="1" smtClean="0">
                <a:solidFill>
                  <a:srgbClr val="FF0000"/>
                </a:solidFill>
              </a:rPr>
              <a:t>бензодиазепиновых</a:t>
            </a:r>
            <a:r>
              <a:rPr lang="ru-RU" sz="3200" b="1" dirty="0" smtClean="0">
                <a:solidFill>
                  <a:srgbClr val="FF0000"/>
                </a:solidFill>
              </a:rPr>
              <a:t>  и антигистаминных препаратов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 smtClean="0"/>
              <a:t>Милдронат</a:t>
            </a:r>
            <a:r>
              <a:rPr lang="ru-RU" b="1" dirty="0" smtClean="0"/>
              <a:t>  анаболик с противосудорожным и стимулирующим эффектом с первых дней по 5 мл 10%   </a:t>
            </a:r>
            <a:r>
              <a:rPr lang="ru-RU" b="1" dirty="0" err="1" smtClean="0"/>
              <a:t>р-ра</a:t>
            </a:r>
            <a:r>
              <a:rPr lang="ru-RU" b="1" dirty="0" smtClean="0"/>
              <a:t> 3-4 </a:t>
            </a:r>
            <a:r>
              <a:rPr lang="ru-RU" b="1" dirty="0" err="1" smtClean="0"/>
              <a:t>иньекции</a:t>
            </a:r>
            <a:r>
              <a:rPr lang="ru-RU" b="1" dirty="0" smtClean="0"/>
              <a:t> в сутки на 5-7 дней Предотвращает судороги и тяжелые астенические расстройства(разбитость, вялость, слабость)</a:t>
            </a:r>
            <a:endParaRPr lang="ru-RU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Лечение синдрома отмены при зависимости от </a:t>
            </a:r>
            <a:r>
              <a:rPr lang="ru-RU" b="1" dirty="0" err="1" smtClean="0">
                <a:solidFill>
                  <a:srgbClr val="FF0000"/>
                </a:solidFill>
              </a:rPr>
              <a:t>психостимуляторов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Комбинация </a:t>
            </a:r>
            <a:r>
              <a:rPr lang="ru-RU" b="1" dirty="0" err="1" smtClean="0"/>
              <a:t>Бромокриптина</a:t>
            </a:r>
            <a:r>
              <a:rPr lang="ru-RU" b="1" dirty="0" smtClean="0"/>
              <a:t> с </a:t>
            </a:r>
            <a:r>
              <a:rPr lang="ru-RU" b="1" dirty="0" err="1" smtClean="0"/>
              <a:t>флувоксамином</a:t>
            </a:r>
            <a:r>
              <a:rPr lang="ru-RU" b="1" dirty="0" smtClean="0"/>
              <a:t> (</a:t>
            </a:r>
            <a:r>
              <a:rPr lang="ru-RU" b="1" dirty="0" err="1" smtClean="0"/>
              <a:t>феварин</a:t>
            </a:r>
            <a:r>
              <a:rPr lang="ru-RU" b="1" dirty="0" smtClean="0"/>
              <a:t>). </a:t>
            </a:r>
          </a:p>
          <a:p>
            <a:r>
              <a:rPr lang="ru-RU" b="1" dirty="0" err="1" smtClean="0"/>
              <a:t>Бр-н</a:t>
            </a:r>
            <a:r>
              <a:rPr lang="ru-RU" b="1" dirty="0" smtClean="0"/>
              <a:t> -   </a:t>
            </a:r>
            <a:r>
              <a:rPr lang="ru-RU" b="1" dirty="0" err="1" smtClean="0"/>
              <a:t>агонист</a:t>
            </a:r>
            <a:r>
              <a:rPr lang="ru-RU" b="1" dirty="0" smtClean="0"/>
              <a:t> </a:t>
            </a:r>
            <a:r>
              <a:rPr lang="ru-RU" b="1" dirty="0" err="1" smtClean="0"/>
              <a:t>пресинаптических</a:t>
            </a:r>
            <a:r>
              <a:rPr lang="ru-RU" b="1" dirty="0" smtClean="0"/>
              <a:t> </a:t>
            </a:r>
            <a:r>
              <a:rPr lang="en-US" b="1" dirty="0" smtClean="0"/>
              <a:t>D2-</a:t>
            </a:r>
            <a:r>
              <a:rPr lang="ru-RU" b="1" dirty="0" smtClean="0"/>
              <a:t>рецепторов ингибирует секрецию гормонов передней доли гипофиза –пролактина и СТГ</a:t>
            </a:r>
          </a:p>
          <a:p>
            <a:pPr>
              <a:buNone/>
            </a:pPr>
            <a:r>
              <a:rPr lang="ru-RU" b="1" dirty="0" smtClean="0"/>
              <a:t>    При </a:t>
            </a:r>
            <a:r>
              <a:rPr lang="ru-RU" b="1" dirty="0" err="1" smtClean="0"/>
              <a:t>абст</a:t>
            </a:r>
            <a:r>
              <a:rPr lang="ru-RU" b="1" dirty="0" smtClean="0"/>
              <a:t>. дозы от 2,5 до 3,75 мг в сутки. Для </a:t>
            </a:r>
            <a:r>
              <a:rPr lang="ru-RU" b="1" dirty="0" err="1" smtClean="0"/>
              <a:t>поддерж</a:t>
            </a:r>
            <a:r>
              <a:rPr lang="ru-RU" b="1" dirty="0" smtClean="0"/>
              <a:t>. лечения 1-1,25 мг в сутки – предупреждает актуализацию влечения к наркотику</a:t>
            </a:r>
          </a:p>
          <a:p>
            <a:pPr>
              <a:buNone/>
            </a:pPr>
            <a:r>
              <a:rPr lang="ru-RU" b="1" dirty="0" smtClean="0"/>
              <a:t>  </a:t>
            </a:r>
            <a:r>
              <a:rPr lang="ru-RU" b="1" dirty="0" err="1" smtClean="0"/>
              <a:t>Фл-н</a:t>
            </a:r>
            <a:r>
              <a:rPr lang="ru-RU" b="1" dirty="0" smtClean="0"/>
              <a:t> - ингибитор </a:t>
            </a:r>
            <a:r>
              <a:rPr lang="ru-RU" b="1" dirty="0" err="1" smtClean="0"/>
              <a:t>оз</a:t>
            </a:r>
            <a:r>
              <a:rPr lang="ru-RU" b="1" dirty="0" smtClean="0"/>
              <a:t> сер. И </a:t>
            </a:r>
            <a:r>
              <a:rPr lang="ru-RU" b="1" dirty="0" err="1" smtClean="0"/>
              <a:t>доф</a:t>
            </a:r>
            <a:r>
              <a:rPr lang="ru-RU" b="1" dirty="0" smtClean="0"/>
              <a:t>. , оказывает </a:t>
            </a:r>
            <a:r>
              <a:rPr lang="ru-RU" b="1" dirty="0" err="1" smtClean="0"/>
              <a:t>антидепрессивное</a:t>
            </a:r>
            <a:r>
              <a:rPr lang="ru-RU" b="1" dirty="0" smtClean="0"/>
              <a:t>, транквилизирующее, антифобическое, седативное, снотворное, стимулирующее д. Дозы 50-200 мг в сутки.</a:t>
            </a:r>
          </a:p>
          <a:p>
            <a:pPr>
              <a:buNone/>
            </a:pPr>
            <a:r>
              <a:rPr lang="ru-RU" b="1" dirty="0" smtClean="0"/>
              <a:t> Связывается с </a:t>
            </a:r>
            <a:r>
              <a:rPr lang="ru-RU" b="1" dirty="0" err="1" smtClean="0"/>
              <a:t>сигма-рецепторами</a:t>
            </a:r>
            <a:r>
              <a:rPr lang="ru-RU" b="1" dirty="0" smtClean="0"/>
              <a:t>. </a:t>
            </a:r>
            <a:endParaRPr lang="ru-RU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Коррекция метаболизма при отмене наркотиков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b="1" dirty="0" smtClean="0"/>
              <a:t>Глюкоза 5% - 500 № 7</a:t>
            </a:r>
          </a:p>
          <a:p>
            <a:pPr>
              <a:buNone/>
            </a:pPr>
            <a:r>
              <a:rPr lang="ru-RU" b="1" dirty="0" smtClean="0"/>
              <a:t>Тиосульфат натрия 30% 5-10 мл № 10-15</a:t>
            </a:r>
          </a:p>
          <a:p>
            <a:pPr>
              <a:buNone/>
            </a:pPr>
            <a:r>
              <a:rPr lang="ru-RU" b="1" dirty="0" smtClean="0"/>
              <a:t>Сернокислая магнезия 25% по 5-10 мл % 5-10</a:t>
            </a:r>
          </a:p>
          <a:p>
            <a:pPr>
              <a:buNone/>
            </a:pPr>
            <a:r>
              <a:rPr lang="ru-RU" b="1" dirty="0" err="1" smtClean="0"/>
              <a:t>Унитиол</a:t>
            </a:r>
            <a:r>
              <a:rPr lang="ru-RU" b="1" dirty="0" smtClean="0"/>
              <a:t> 5 % по 5-10 мл №5-10</a:t>
            </a:r>
          </a:p>
          <a:p>
            <a:pPr>
              <a:buNone/>
            </a:pPr>
            <a:r>
              <a:rPr lang="ru-RU" b="1" dirty="0" smtClean="0"/>
              <a:t>Витамины</a:t>
            </a:r>
          </a:p>
          <a:p>
            <a:pPr>
              <a:buNone/>
            </a:pPr>
            <a:r>
              <a:rPr lang="ru-RU" b="1" dirty="0" err="1" smtClean="0"/>
              <a:t>Мексидол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ГБО</a:t>
            </a:r>
          </a:p>
          <a:p>
            <a:pPr>
              <a:buNone/>
            </a:pPr>
            <a:r>
              <a:rPr lang="ru-RU" b="1" dirty="0" smtClean="0"/>
              <a:t>Полноценное питание</a:t>
            </a:r>
            <a:endParaRPr lang="ru-RU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Купирование влечения к </a:t>
            </a:r>
            <a:r>
              <a:rPr lang="ru-RU" b="1" dirty="0" err="1" smtClean="0">
                <a:solidFill>
                  <a:srgbClr val="FF0000"/>
                </a:solidFill>
              </a:rPr>
              <a:t>нарк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Форсированная </a:t>
            </a:r>
            <a:r>
              <a:rPr lang="ru-RU" b="1" dirty="0" err="1" smtClean="0"/>
              <a:t>инсулино-коматозная</a:t>
            </a:r>
            <a:r>
              <a:rPr lang="ru-RU" b="1" dirty="0" smtClean="0"/>
              <a:t> терапия № 4-10</a:t>
            </a:r>
          </a:p>
          <a:p>
            <a:r>
              <a:rPr lang="ru-RU" b="1" dirty="0" smtClean="0"/>
              <a:t>Электросудорожная № 1-4</a:t>
            </a:r>
          </a:p>
          <a:p>
            <a:r>
              <a:rPr lang="ru-RU" b="1" dirty="0" smtClean="0"/>
              <a:t>Резонансная методика</a:t>
            </a:r>
          </a:p>
          <a:p>
            <a:r>
              <a:rPr lang="ru-RU" b="1" dirty="0" err="1" smtClean="0"/>
              <a:t>Поркотерапия</a:t>
            </a:r>
            <a:r>
              <a:rPr lang="ru-RU" b="1" dirty="0" smtClean="0"/>
              <a:t> по 60 ударов № до 30.</a:t>
            </a:r>
          </a:p>
          <a:p>
            <a:r>
              <a:rPr lang="ru-RU" b="1" dirty="0" err="1" smtClean="0"/>
              <a:t>Нейростереотаксический</a:t>
            </a:r>
            <a:r>
              <a:rPr lang="ru-RU" b="1" dirty="0" smtClean="0"/>
              <a:t> метод</a:t>
            </a:r>
          </a:p>
          <a:p>
            <a:r>
              <a:rPr lang="ru-RU" b="1" dirty="0" smtClean="0"/>
              <a:t>Рефлексотерапия</a:t>
            </a:r>
          </a:p>
          <a:p>
            <a:r>
              <a:rPr lang="ru-RU" b="1" dirty="0" smtClean="0"/>
              <a:t>Фиксация (Екатеринбург)</a:t>
            </a:r>
          </a:p>
          <a:p>
            <a:r>
              <a:rPr lang="ru-RU" b="1" dirty="0" smtClean="0"/>
              <a:t>Алкоголизация</a:t>
            </a:r>
            <a:endParaRPr lang="ru-RU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Заместительная терапия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8568952" cy="5184576"/>
          </a:xfrm>
        </p:spPr>
        <p:txBody>
          <a:bodyPr/>
          <a:lstStyle/>
          <a:p>
            <a:r>
              <a:rPr lang="ru-RU" b="1" dirty="0" err="1" smtClean="0"/>
              <a:t>Метадон</a:t>
            </a:r>
            <a:r>
              <a:rPr lang="ru-RU" b="1" dirty="0" smtClean="0"/>
              <a:t>  - синтетический </a:t>
            </a:r>
            <a:r>
              <a:rPr lang="ru-RU" b="1" dirty="0" err="1" smtClean="0"/>
              <a:t>агонист</a:t>
            </a:r>
            <a:r>
              <a:rPr lang="ru-RU" b="1" dirty="0" smtClean="0"/>
              <a:t> </a:t>
            </a:r>
            <a:r>
              <a:rPr lang="ru-RU" b="1" dirty="0" err="1" smtClean="0"/>
              <a:t>опиатных</a:t>
            </a:r>
            <a:r>
              <a:rPr lang="ru-RU" b="1" dirty="0" smtClean="0"/>
              <a:t>  рецепторов. </a:t>
            </a:r>
            <a:r>
              <a:rPr lang="ru-RU" b="1" dirty="0" err="1" smtClean="0"/>
              <a:t>Таб</a:t>
            </a:r>
            <a:r>
              <a:rPr lang="ru-RU" b="1" dirty="0" smtClean="0"/>
              <a:t> по 5 и 10 мг</a:t>
            </a:r>
          </a:p>
          <a:p>
            <a:r>
              <a:rPr lang="ru-RU" b="1" dirty="0" smtClean="0"/>
              <a:t>Длительность действия 24-36 часов. Медленно выводится.  Может накапливаться. Рекомендован для постепенного снижения в течение 21 дня. </a:t>
            </a:r>
            <a:endParaRPr lang="ru-RU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Заместительная терапия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8507288" cy="5472608"/>
          </a:xfrm>
        </p:spPr>
        <p:txBody>
          <a:bodyPr>
            <a:normAutofit/>
          </a:bodyPr>
          <a:lstStyle/>
          <a:p>
            <a:r>
              <a:rPr lang="ru-RU" b="1" dirty="0" err="1" smtClean="0"/>
              <a:t>Метадоновые</a:t>
            </a:r>
            <a:r>
              <a:rPr lang="ru-RU" b="1" dirty="0" smtClean="0"/>
              <a:t> программы: </a:t>
            </a:r>
          </a:p>
          <a:p>
            <a:r>
              <a:rPr lang="ru-RU" b="1" dirty="0" smtClean="0"/>
              <a:t>Продолжение наркотизации, реализация всех побочных эффектов</a:t>
            </a:r>
          </a:p>
          <a:p>
            <a:r>
              <a:rPr lang="ru-RU" b="1" dirty="0" smtClean="0"/>
              <a:t>Сохранение психологических и социальных стереотипов наркоманского стиля жизни</a:t>
            </a:r>
          </a:p>
          <a:p>
            <a:r>
              <a:rPr lang="ru-RU" b="1" dirty="0" smtClean="0"/>
              <a:t>Сохранение установок на наркотизацию</a:t>
            </a:r>
          </a:p>
          <a:p>
            <a:r>
              <a:rPr lang="ru-RU" b="1" dirty="0" smtClean="0"/>
              <a:t>Рост толерантности и снижение реакции на </a:t>
            </a:r>
            <a:r>
              <a:rPr lang="ru-RU" b="1" dirty="0" err="1" smtClean="0"/>
              <a:t>матадон</a:t>
            </a:r>
            <a:endParaRPr lang="ru-RU" b="1" dirty="0" smtClean="0"/>
          </a:p>
          <a:p>
            <a:r>
              <a:rPr lang="ru-RU" b="1" dirty="0" smtClean="0"/>
              <a:t>Тенденция сочетания </a:t>
            </a:r>
            <a:r>
              <a:rPr lang="ru-RU" b="1" dirty="0" err="1" smtClean="0"/>
              <a:t>метадона</a:t>
            </a:r>
            <a:r>
              <a:rPr lang="ru-RU" b="1" dirty="0" smtClean="0"/>
              <a:t> с другими ПАВ. Прогрессирование зависимости</a:t>
            </a:r>
          </a:p>
          <a:p>
            <a:endParaRPr lang="ru-RU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778098"/>
          </a:xfrm>
        </p:spPr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метадон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980728"/>
            <a:ext cx="8614792" cy="5649491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err="1" smtClean="0"/>
              <a:t>Метадон</a:t>
            </a:r>
            <a:r>
              <a:rPr lang="ru-RU" b="1" dirty="0" smtClean="0"/>
              <a:t> вызывает анальгезию, также угнетает кашлевой и дыхательный центр, </a:t>
            </a:r>
            <a:r>
              <a:rPr lang="ru-RU" b="1" dirty="0" err="1" smtClean="0"/>
              <a:t>соотвественно</a:t>
            </a:r>
            <a:r>
              <a:rPr lang="ru-RU" b="1" dirty="0" smtClean="0"/>
              <a:t> угнетает дыхание и кровообращение, расслабляет сосуды, снижает кровяное давление до обмороков и коллапсов, сужает просвет зрачка,  снижает температуру тела. Психотропное действие проявляется </a:t>
            </a:r>
            <a:r>
              <a:rPr lang="ru-RU" b="1" dirty="0" err="1" smtClean="0"/>
              <a:t>седацией</a:t>
            </a:r>
            <a:r>
              <a:rPr lang="ru-RU" b="1" dirty="0" smtClean="0"/>
              <a:t>, </a:t>
            </a:r>
            <a:r>
              <a:rPr lang="ru-RU" b="1" dirty="0" err="1" smtClean="0"/>
              <a:t>ощущеним</a:t>
            </a:r>
            <a:r>
              <a:rPr lang="ru-RU" b="1" dirty="0" smtClean="0"/>
              <a:t> психического комфорта и эйфорией.</a:t>
            </a:r>
          </a:p>
          <a:p>
            <a:r>
              <a:rPr lang="ru-RU" b="1" dirty="0" smtClean="0"/>
              <a:t>    Отличие </a:t>
            </a:r>
            <a:r>
              <a:rPr lang="ru-RU" b="1" dirty="0" err="1" smtClean="0"/>
              <a:t>метадона</a:t>
            </a:r>
            <a:r>
              <a:rPr lang="ru-RU" b="1" dirty="0" smtClean="0"/>
              <a:t> от героина состоит в его лекарственной форме и способе применения. Он принимается внутрь, а не в вену как героин.  Он выпускается в таблетках, микстурах,  сиропах и в ампулах для внутривенного и подкожного введения. При смешении </a:t>
            </a:r>
            <a:r>
              <a:rPr lang="ru-RU" b="1" dirty="0" err="1" smtClean="0"/>
              <a:t>метадона</a:t>
            </a:r>
            <a:r>
              <a:rPr lang="ru-RU" b="1" dirty="0" smtClean="0"/>
              <a:t> с апельсиновым сиропом пациенты не могут определить его ни по вкусу ни по запаху. </a:t>
            </a:r>
            <a:endParaRPr lang="ru-RU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850106"/>
          </a:xfrm>
        </p:spPr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метадон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96752"/>
            <a:ext cx="8758808" cy="5433467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При приеме внутрь </a:t>
            </a:r>
            <a:r>
              <a:rPr lang="ru-RU" b="1" dirty="0" err="1" smtClean="0"/>
              <a:t>метадон</a:t>
            </a:r>
            <a:r>
              <a:rPr lang="ru-RU" b="1" dirty="0" smtClean="0"/>
              <a:t>  быстро депонируется в печени и в жировой ткани, откуда медленно в малых дозах поступает в кровь. С этим связан высокий риск передозировок со смертельным исходом. Потребители хотят побыстрее получить удовольствие, поэтому на фоне </a:t>
            </a:r>
            <a:r>
              <a:rPr lang="ru-RU" b="1" dirty="0" err="1" smtClean="0"/>
              <a:t>метадона</a:t>
            </a:r>
            <a:r>
              <a:rPr lang="ru-RU" b="1" dirty="0" smtClean="0"/>
              <a:t> добавляют другие опиаты или психотропные препараты – </a:t>
            </a:r>
            <a:r>
              <a:rPr lang="ru-RU" b="1" dirty="0" err="1" smtClean="0"/>
              <a:t>феназепам</a:t>
            </a:r>
            <a:r>
              <a:rPr lang="ru-RU" b="1" dirty="0" smtClean="0"/>
              <a:t>, </a:t>
            </a:r>
            <a:r>
              <a:rPr lang="ru-RU" b="1" dirty="0" err="1" smtClean="0"/>
              <a:t>димедрол</a:t>
            </a:r>
            <a:r>
              <a:rPr lang="ru-RU" b="1" dirty="0" smtClean="0"/>
              <a:t>, </a:t>
            </a:r>
            <a:r>
              <a:rPr lang="ru-RU" b="1" dirty="0" err="1" smtClean="0"/>
              <a:t>седуксен</a:t>
            </a:r>
            <a:r>
              <a:rPr lang="ru-RU" b="1" dirty="0" smtClean="0"/>
              <a:t>.  Их действие постепенно суммируется, нарастет и приводит к смерти. </a:t>
            </a:r>
          </a:p>
          <a:p>
            <a:r>
              <a:rPr lang="ru-RU" b="1" dirty="0" smtClean="0"/>
              <a:t>    К </a:t>
            </a:r>
            <a:r>
              <a:rPr lang="ru-RU" b="1" dirty="0" err="1" smtClean="0"/>
              <a:t>метадону</a:t>
            </a:r>
            <a:r>
              <a:rPr lang="ru-RU" b="1" dirty="0" smtClean="0"/>
              <a:t> как и к другим наркотикам быстро растет толерантность. Возникает необходимость повышать дозу для получения эйфории, но в рамках заместительной терапии это не предусмотрено. Поэтому для получения кайфа больные сами добавляют к </a:t>
            </a:r>
            <a:r>
              <a:rPr lang="ru-RU" b="1" dirty="0" err="1" smtClean="0"/>
              <a:t>метадону</a:t>
            </a:r>
            <a:r>
              <a:rPr lang="ru-RU" b="1" dirty="0" smtClean="0"/>
              <a:t> другие </a:t>
            </a:r>
            <a:r>
              <a:rPr lang="ru-RU" b="1" dirty="0" err="1" smtClean="0"/>
              <a:t>психоактивные</a:t>
            </a:r>
            <a:r>
              <a:rPr lang="ru-RU" b="1" dirty="0" smtClean="0"/>
              <a:t> </a:t>
            </a:r>
            <a:r>
              <a:rPr lang="ru-RU" b="1" dirty="0" err="1" smtClean="0"/>
              <a:t>вещсства</a:t>
            </a:r>
            <a:r>
              <a:rPr lang="ru-RU" b="1" dirty="0" smtClean="0"/>
              <a:t>, что повышает риски осложнений. </a:t>
            </a:r>
          </a:p>
          <a:p>
            <a:endParaRPr lang="ru-RU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778098"/>
          </a:xfrm>
        </p:spPr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метадон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8964488" cy="5544616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Поскольку потребители </a:t>
            </a:r>
            <a:r>
              <a:rPr lang="ru-RU" b="1" dirty="0" err="1" smtClean="0"/>
              <a:t>метадона</a:t>
            </a:r>
            <a:r>
              <a:rPr lang="ru-RU" b="1" dirty="0" smtClean="0"/>
              <a:t> во время заместительной терапии остаются по всем параметрам больными, с нарушением эмоций, воли, мышления, сознания,  они, будучи все время в опьянении не могут и не хотят принимать участие в психотерапии и реабилитации, не хотят вести социально нормативный образ жизни. </a:t>
            </a:r>
          </a:p>
          <a:p>
            <a:r>
              <a:rPr lang="ru-RU" b="1" dirty="0" smtClean="0"/>
              <a:t>Поэтому эффективность образовательных, воспитательных, трудовых мероприятий заведомо никакая. Пациенты хотят получать бесплатно свою гарантированную дозу («паек») и этим преимущественно обусловлено их желание быть участниками программ заместительной терапии много лет и всю жизнь. </a:t>
            </a:r>
          </a:p>
          <a:p>
            <a:r>
              <a:rPr lang="ru-RU" b="1" dirty="0" smtClean="0"/>
              <a:t>Исправляться, становится духовными, нравственными, социально полезными на фоне беспросветной хронической наркотизации у них не возникает желания. </a:t>
            </a:r>
            <a:endParaRPr lang="ru-RU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778098"/>
          </a:xfrm>
        </p:spPr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метадон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8974832" cy="5505475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Еще в 1961 г. в Единой конвенции о наркотических средствах отмечалось, что использование метода «наркотического пайка» фактически приостанавливает поиск эффективных методов лечения наркомании, поскольку раздавать больным наркоманией наркотики намного легче, чем их социализировать к жизни без наркотиков. Эта терапия </a:t>
            </a:r>
            <a:r>
              <a:rPr lang="ru-RU" b="1" dirty="0" smtClean="0">
                <a:solidFill>
                  <a:srgbClr val="FF0000"/>
                </a:solidFill>
              </a:rPr>
              <a:t>не является лечением, в ней нет ничего лечебного, она способствует прогрессированию зависимости и вымиранию больных. </a:t>
            </a:r>
            <a:r>
              <a:rPr lang="ru-RU" b="1" dirty="0" err="1" smtClean="0">
                <a:solidFill>
                  <a:srgbClr val="FF0000"/>
                </a:solidFill>
              </a:rPr>
              <a:t>Метадоновая</a:t>
            </a:r>
            <a:r>
              <a:rPr lang="ru-RU" b="1" dirty="0" smtClean="0">
                <a:solidFill>
                  <a:srgbClr val="FF0000"/>
                </a:solidFill>
              </a:rPr>
              <a:t> заместительная терапия это капитуляция перед  болезнью</a:t>
            </a:r>
          </a:p>
          <a:p>
            <a:r>
              <a:rPr lang="ru-RU" b="1" dirty="0" smtClean="0"/>
              <a:t>   </a:t>
            </a:r>
            <a:r>
              <a:rPr lang="ru-RU" b="1" dirty="0" err="1" smtClean="0"/>
              <a:t>Метадоновая</a:t>
            </a:r>
            <a:r>
              <a:rPr lang="ru-RU" b="1" dirty="0" smtClean="0"/>
              <a:t> абстиненция значительно тяжелее героиновой, поэтому попытки постепенного  снижения доз вплоть до полной отмены оказались несостоятельными. </a:t>
            </a:r>
            <a:endParaRPr lang="ru-RU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1.Этапы лечения наркоманий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1.Отнятие наркотика</a:t>
            </a:r>
          </a:p>
          <a:p>
            <a:r>
              <a:rPr lang="ru-RU" b="1" dirty="0" smtClean="0"/>
              <a:t>2. Купирование абстинентных расстройств</a:t>
            </a:r>
          </a:p>
          <a:p>
            <a:r>
              <a:rPr lang="ru-RU" b="1" dirty="0" smtClean="0"/>
              <a:t>3. Восстановительный – купирование зависимости физической и психической</a:t>
            </a:r>
          </a:p>
          <a:p>
            <a:r>
              <a:rPr lang="ru-RU" b="1" dirty="0" smtClean="0"/>
              <a:t>4. </a:t>
            </a:r>
            <a:r>
              <a:rPr lang="ru-RU" b="1" dirty="0" err="1" smtClean="0"/>
              <a:t>Противорецидивное</a:t>
            </a:r>
            <a:r>
              <a:rPr lang="ru-RU" b="1" dirty="0" smtClean="0"/>
              <a:t> лечение</a:t>
            </a:r>
            <a:endParaRPr lang="ru-RU" b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850106"/>
          </a:xfrm>
        </p:spPr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метадон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8820472" cy="540060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Ожидание того, что заместительная терапия снизит риск преступности, потому что наркоманы гарантированно получают наркотик и у них нет нужды совершать правонарушения для его добычи, что больные станут социально боле нормативными, не подтвердилось. </a:t>
            </a:r>
          </a:p>
          <a:p>
            <a:r>
              <a:rPr lang="ru-RU" b="1" dirty="0" smtClean="0"/>
              <a:t>Анализ результатов заместительной терапии показал, что не произошло снижения преступности и проституции, не произошло отрыва от асоциальной среды, улучшения социальной интеграции, снижения заболеваемости гепатитом и ВИЧ. </a:t>
            </a:r>
          </a:p>
          <a:p>
            <a:r>
              <a:rPr lang="ru-RU" b="1" dirty="0" smtClean="0"/>
              <a:t>Наркоманы, получающие </a:t>
            </a:r>
            <a:r>
              <a:rPr lang="ru-RU" b="1" dirty="0" err="1" smtClean="0"/>
              <a:t>метадон</a:t>
            </a:r>
            <a:r>
              <a:rPr lang="ru-RU" b="1" dirty="0" smtClean="0"/>
              <a:t>, остаются наркоманами со всеми их личностными особенностями – лживостью, эгоцентризмом, цинизмом, потребительским отношением к людям и т.п. Получая </a:t>
            </a:r>
            <a:r>
              <a:rPr lang="ru-RU" b="1" dirty="0" err="1" smtClean="0"/>
              <a:t>метадон</a:t>
            </a:r>
            <a:r>
              <a:rPr lang="ru-RU" b="1" dirty="0" smtClean="0"/>
              <a:t>, они часто (в 60%)продолжают принимать и героин внутривенно, то есть риски заражения гепатитом и ВИЧ сохраняются.</a:t>
            </a:r>
            <a:endParaRPr lang="ru-RU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796908"/>
          </a:xfrm>
        </p:spPr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метадон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5688632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Даже один из авторов методики заместительной терапии </a:t>
            </a:r>
            <a:r>
              <a:rPr lang="en-US" b="1" dirty="0" err="1" smtClean="0"/>
              <a:t>DoleVP</a:t>
            </a:r>
            <a:r>
              <a:rPr lang="ru-RU" b="1" dirty="0" smtClean="0"/>
              <a:t> 1973 после 6 лет ее применения признал, что до 90% больных после завершения программы заместительной терапии снова возвращаются к приему героина, следовательно эффективность программ низкая. Английские авторы </a:t>
            </a:r>
            <a:r>
              <a:rPr lang="ru-RU" b="1" dirty="0" err="1" smtClean="0"/>
              <a:t>метадоновой</a:t>
            </a:r>
            <a:r>
              <a:rPr lang="ru-RU" b="1" dirty="0" smtClean="0"/>
              <a:t> поддержки </a:t>
            </a:r>
            <a:r>
              <a:rPr lang="ru-RU" b="1" dirty="0" err="1" smtClean="0"/>
              <a:t>Доул</a:t>
            </a:r>
            <a:r>
              <a:rPr lang="ru-RU" b="1" dirty="0" smtClean="0"/>
              <a:t> и </a:t>
            </a:r>
            <a:r>
              <a:rPr lang="ru-RU" b="1" dirty="0" err="1" smtClean="0"/>
              <a:t>Нисвандер</a:t>
            </a:r>
            <a:r>
              <a:rPr lang="ru-RU" b="1" dirty="0" smtClean="0"/>
              <a:t> после 10 летней практики в 1976 году признали «Никакое медикаментозное средство не может реабилитировать человека».  </a:t>
            </a:r>
          </a:p>
          <a:p>
            <a:r>
              <a:rPr lang="ru-RU" b="1" dirty="0" smtClean="0"/>
              <a:t>     Человек является существом </a:t>
            </a:r>
            <a:r>
              <a:rPr lang="ru-RU" b="1" dirty="0" err="1" smtClean="0"/>
              <a:t>биопсихсоциальным</a:t>
            </a:r>
            <a:r>
              <a:rPr lang="ru-RU" b="1" dirty="0" smtClean="0"/>
              <a:t>. В структуре наркомании имеются биологические, социальные и духовные составляющие. Заместительная терапия реализуется на биологическом уровне вредом здоровью. На социальный и на духовный уровни она не претендует, то есть больные сохраняют все свои социальные и нравственные пороки и даже утверждаются в этом в еще большей степени.</a:t>
            </a:r>
          </a:p>
          <a:p>
            <a:r>
              <a:rPr lang="ru-RU" b="1" dirty="0" smtClean="0"/>
              <a:t>     Таким образом, </a:t>
            </a:r>
            <a:r>
              <a:rPr lang="ru-RU" b="1" dirty="0" err="1" smtClean="0"/>
              <a:t>метадоновая</a:t>
            </a:r>
            <a:r>
              <a:rPr lang="ru-RU" b="1" dirty="0" smtClean="0"/>
              <a:t> заместительная терапия, является капитуляцией перед наркоманией,  намертво привязывает больного к наркотику на всю жизнь, способствует физической, социальной и моральной деградации больных. </a:t>
            </a:r>
          </a:p>
          <a:p>
            <a:r>
              <a:rPr lang="ru-RU" b="1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Противорецидивное</a:t>
            </a:r>
            <a:r>
              <a:rPr lang="ru-RU" b="1" dirty="0" smtClean="0">
                <a:solidFill>
                  <a:srgbClr val="FF0000"/>
                </a:solidFill>
              </a:rPr>
              <a:t> лечение наркоманий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 smtClean="0"/>
              <a:t>Антагноисты</a:t>
            </a:r>
            <a:r>
              <a:rPr lang="ru-RU" b="1" dirty="0" smtClean="0"/>
              <a:t> </a:t>
            </a:r>
            <a:r>
              <a:rPr lang="ru-RU" b="1" dirty="0" err="1" smtClean="0"/>
              <a:t>опиоидных</a:t>
            </a:r>
            <a:r>
              <a:rPr lang="ru-RU" b="1" dirty="0" smtClean="0"/>
              <a:t> рецепторов</a:t>
            </a:r>
          </a:p>
          <a:p>
            <a:r>
              <a:rPr lang="ru-RU" b="1" dirty="0" err="1" smtClean="0"/>
              <a:t>Налоксон</a:t>
            </a:r>
            <a:r>
              <a:rPr lang="ru-RU" b="1" dirty="0" smtClean="0"/>
              <a:t>, </a:t>
            </a:r>
            <a:r>
              <a:rPr lang="ru-RU" b="1" dirty="0" err="1" smtClean="0"/>
              <a:t>налтрексон</a:t>
            </a:r>
            <a:r>
              <a:rPr lang="ru-RU" b="1" dirty="0" smtClean="0"/>
              <a:t> </a:t>
            </a:r>
          </a:p>
          <a:p>
            <a:r>
              <a:rPr lang="ru-RU" b="1" dirty="0" err="1" smtClean="0"/>
              <a:t>Продетоксон</a:t>
            </a:r>
            <a:r>
              <a:rPr lang="ru-RU" b="1" dirty="0" smtClean="0"/>
              <a:t> – таблетки для имплантации состоят из </a:t>
            </a:r>
            <a:r>
              <a:rPr lang="ru-RU" b="1" dirty="0" err="1" smtClean="0"/>
              <a:t>налтрексона</a:t>
            </a:r>
            <a:r>
              <a:rPr lang="ru-RU" b="1" dirty="0" smtClean="0"/>
              <a:t> гидрохлорида 1 г , </a:t>
            </a:r>
            <a:r>
              <a:rPr lang="ru-RU" b="1" dirty="0" err="1" smtClean="0"/>
              <a:t>тримцинолона</a:t>
            </a:r>
            <a:r>
              <a:rPr lang="ru-RU" b="1" dirty="0" smtClean="0"/>
              <a:t>  </a:t>
            </a:r>
            <a:r>
              <a:rPr lang="ru-RU" b="1" dirty="0" err="1" smtClean="0"/>
              <a:t>ацетонида</a:t>
            </a:r>
            <a:r>
              <a:rPr lang="ru-RU" b="1" dirty="0" smtClean="0"/>
              <a:t> 0,1 г, </a:t>
            </a:r>
            <a:r>
              <a:rPr lang="ru-RU" b="1" dirty="0" err="1" smtClean="0"/>
              <a:t>магиния</a:t>
            </a:r>
            <a:r>
              <a:rPr lang="ru-RU" b="1" dirty="0" smtClean="0"/>
              <a:t> </a:t>
            </a:r>
            <a:r>
              <a:rPr lang="ru-RU" b="1" dirty="0" err="1" smtClean="0"/>
              <a:t>стеарата</a:t>
            </a:r>
            <a:r>
              <a:rPr lang="ru-RU" b="1" dirty="0" smtClean="0"/>
              <a:t> 0,011 г.  </a:t>
            </a:r>
          </a:p>
          <a:p>
            <a:r>
              <a:rPr lang="ru-RU" b="1" dirty="0" smtClean="0"/>
              <a:t>После имплантации в мышцу живота действуют 8-10 недель</a:t>
            </a:r>
            <a:endParaRPr lang="ru-RU" b="1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70609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П</a:t>
            </a:r>
            <a:r>
              <a:rPr lang="ru-RU" b="1" dirty="0" err="1" smtClean="0">
                <a:solidFill>
                  <a:srgbClr val="FF0000"/>
                </a:solidFill>
              </a:rPr>
              <a:t>родетоксон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142984"/>
            <a:ext cx="8678768" cy="5526376"/>
          </a:xfrm>
        </p:spPr>
        <p:txBody>
          <a:bodyPr>
            <a:normAutofit/>
          </a:bodyPr>
          <a:lstStyle/>
          <a:p>
            <a:r>
              <a:rPr lang="ru-RU" b="1" dirty="0" smtClean="0"/>
              <a:t>Побочные эффекты антагонистов опиатов</a:t>
            </a:r>
          </a:p>
          <a:p>
            <a:r>
              <a:rPr lang="ru-RU" sz="2800" b="1" dirty="0" smtClean="0"/>
              <a:t>ЖКТ - снижение аппетита,  тошнота, рвота, диарея, запор, боль в животе, нарушения функции печени</a:t>
            </a:r>
          </a:p>
          <a:p>
            <a:r>
              <a:rPr lang="ru-RU" sz="2800" b="1" dirty="0" smtClean="0"/>
              <a:t>ССС – тахикардия, гипертония, флебит</a:t>
            </a:r>
          </a:p>
          <a:p>
            <a:r>
              <a:rPr lang="ru-RU" sz="2800" b="1" dirty="0" smtClean="0"/>
              <a:t>ЦНС - головная боль, слабость,  тревога, </a:t>
            </a:r>
            <a:r>
              <a:rPr lang="ru-RU" sz="2800" b="1" dirty="0" err="1" smtClean="0"/>
              <a:t>р-ва</a:t>
            </a:r>
            <a:r>
              <a:rPr lang="ru-RU" sz="2800" b="1" dirty="0" smtClean="0"/>
              <a:t> сна, депрессия, дисфории</a:t>
            </a:r>
          </a:p>
          <a:p>
            <a:r>
              <a:rPr lang="ru-RU" sz="2800" b="1" dirty="0" smtClean="0"/>
              <a:t>Дыхание – затруднение дыхания, кашель, </a:t>
            </a:r>
          </a:p>
          <a:p>
            <a:r>
              <a:rPr lang="ru-RU" sz="2800" b="1" dirty="0" smtClean="0"/>
              <a:t>Мочеполовая – снижение потенции, либидо, </a:t>
            </a:r>
            <a:r>
              <a:rPr lang="ru-RU" sz="2800" b="1" dirty="0" err="1" smtClean="0"/>
              <a:t>эйякуляции</a:t>
            </a:r>
            <a:r>
              <a:rPr lang="ru-RU" sz="2800" b="1" dirty="0" smtClean="0"/>
              <a:t> </a:t>
            </a:r>
          </a:p>
          <a:p>
            <a:r>
              <a:rPr lang="ru-RU" sz="2800" b="1" dirty="0" smtClean="0"/>
              <a:t>Озноб, тремор, суставные боли, увеличение </a:t>
            </a:r>
            <a:r>
              <a:rPr lang="ru-RU" sz="2800" b="1" dirty="0" err="1" smtClean="0"/>
              <a:t>лимфоузлов</a:t>
            </a:r>
            <a:r>
              <a:rPr lang="ru-RU" sz="2800" b="1" dirty="0" smtClean="0"/>
              <a:t>, кожный зуд, </a:t>
            </a:r>
            <a:r>
              <a:rPr lang="ru-RU" sz="2800" b="1" dirty="0" err="1" smtClean="0"/>
              <a:t>акне</a:t>
            </a:r>
            <a:endParaRPr lang="ru-RU" sz="2800" b="1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Комплексная терапия наркомании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142984"/>
            <a:ext cx="8258204" cy="4983179"/>
          </a:xfrm>
        </p:spPr>
        <p:txBody>
          <a:bodyPr>
            <a:normAutofit lnSpcReduction="10000"/>
          </a:bodyPr>
          <a:lstStyle/>
          <a:p>
            <a:r>
              <a:rPr lang="ru-RU" sz="2400" b="1" dirty="0" smtClean="0"/>
              <a:t>ТЭС –</a:t>
            </a:r>
            <a:r>
              <a:rPr lang="ru-RU" sz="2400" b="1" dirty="0" err="1" smtClean="0"/>
              <a:t>транскриптальная</a:t>
            </a:r>
            <a:r>
              <a:rPr lang="ru-RU" sz="2400" b="1" dirty="0" smtClean="0"/>
              <a:t> электростимуляция</a:t>
            </a:r>
          </a:p>
          <a:p>
            <a:r>
              <a:rPr lang="ru-RU" sz="2400" b="1" dirty="0" err="1" smtClean="0"/>
              <a:t>Кинезиогенная</a:t>
            </a:r>
            <a:r>
              <a:rPr lang="ru-RU" sz="2400" b="1" dirty="0" smtClean="0"/>
              <a:t> терапия</a:t>
            </a:r>
          </a:p>
          <a:p>
            <a:r>
              <a:rPr lang="ru-RU" sz="2400" b="1" dirty="0" smtClean="0"/>
              <a:t>Альфа Оси </a:t>
            </a:r>
            <a:r>
              <a:rPr lang="ru-RU" sz="2400" b="1" dirty="0" err="1" smtClean="0"/>
              <a:t>Спа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Нарколоджи</a:t>
            </a:r>
            <a:endParaRPr lang="ru-RU" sz="2400" b="1" dirty="0" smtClean="0"/>
          </a:p>
          <a:p>
            <a:r>
              <a:rPr lang="ru-RU" sz="2400" b="1" dirty="0" smtClean="0"/>
              <a:t>ТОП – </a:t>
            </a:r>
            <a:r>
              <a:rPr lang="ru-RU" sz="2400" b="1" dirty="0" err="1" smtClean="0"/>
              <a:t>телесноориентированная</a:t>
            </a:r>
            <a:r>
              <a:rPr lang="ru-RU" sz="2400" b="1" dirty="0" smtClean="0"/>
              <a:t> терапия</a:t>
            </a:r>
          </a:p>
          <a:p>
            <a:r>
              <a:rPr lang="ru-RU" sz="2400" b="1" dirty="0" smtClean="0"/>
              <a:t>Методы психотерапии</a:t>
            </a:r>
          </a:p>
          <a:p>
            <a:r>
              <a:rPr lang="ru-RU" sz="2400" b="1" dirty="0" smtClean="0"/>
              <a:t>Индивидуальный </a:t>
            </a:r>
            <a:r>
              <a:rPr lang="ru-RU" sz="2400" b="1" dirty="0" err="1" smtClean="0"/>
              <a:t>блокатор</a:t>
            </a:r>
            <a:endParaRPr lang="ru-RU" sz="2400" b="1" dirty="0" smtClean="0"/>
          </a:p>
          <a:p>
            <a:r>
              <a:rPr lang="ru-RU" sz="2400" b="1" dirty="0" smtClean="0"/>
              <a:t>Семейная терапия</a:t>
            </a:r>
          </a:p>
          <a:p>
            <a:r>
              <a:rPr lang="ru-RU" sz="2400" b="1" dirty="0" smtClean="0"/>
              <a:t>Программа 12 шагов</a:t>
            </a:r>
          </a:p>
          <a:p>
            <a:r>
              <a:rPr lang="ru-RU" sz="2400" b="1" dirty="0" smtClean="0"/>
              <a:t>Метод </a:t>
            </a:r>
            <a:r>
              <a:rPr lang="ru-RU" sz="2400" b="1" dirty="0" err="1" smtClean="0"/>
              <a:t>фармакогенетики</a:t>
            </a:r>
            <a:endParaRPr lang="ru-RU" sz="2400" b="1" dirty="0" smtClean="0"/>
          </a:p>
          <a:p>
            <a:r>
              <a:rPr lang="ru-RU" sz="2400" b="1" dirty="0" smtClean="0"/>
              <a:t>Система лечебного питания</a:t>
            </a:r>
          </a:p>
          <a:p>
            <a:r>
              <a:rPr lang="ru-RU" sz="2400" b="1" dirty="0" smtClean="0"/>
              <a:t>БОС – биологически обратная связь</a:t>
            </a:r>
          </a:p>
          <a:p>
            <a:r>
              <a:rPr lang="ru-RU" sz="2400" b="1" dirty="0" err="1" smtClean="0"/>
              <a:t>Реверсионная</a:t>
            </a:r>
            <a:r>
              <a:rPr lang="ru-RU" sz="2400" b="1" dirty="0" smtClean="0"/>
              <a:t> терапия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2. </a:t>
            </a:r>
            <a:r>
              <a:rPr lang="ru-RU" b="1" dirty="0" smtClean="0">
                <a:solidFill>
                  <a:srgbClr val="FF0000"/>
                </a:solidFill>
              </a:rPr>
              <a:t>Принцип - Добровольность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Обусловленность внешними причинами</a:t>
            </a:r>
          </a:p>
          <a:p>
            <a:r>
              <a:rPr lang="ru-RU" b="1" dirty="0" smtClean="0"/>
              <a:t>Амбивалентность, колебания, сомнения</a:t>
            </a:r>
          </a:p>
          <a:p>
            <a:r>
              <a:rPr lang="ru-RU" b="1" dirty="0" smtClean="0"/>
              <a:t>Рекомендуется создать и  укрепить установку на лечение</a:t>
            </a:r>
          </a:p>
          <a:p>
            <a:r>
              <a:rPr lang="ru-RU" b="1" dirty="0" smtClean="0"/>
              <a:t>Повысить конструктивность представлений о себе и ситуации</a:t>
            </a:r>
          </a:p>
          <a:p>
            <a:r>
              <a:rPr lang="ru-RU" b="1" dirty="0" smtClean="0"/>
              <a:t>Быстрее начать лечение, пока пациент не передумал </a:t>
            </a:r>
            <a:endParaRPr lang="ru-RU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r>
              <a:rPr lang="ru-RU" b="1" dirty="0" smtClean="0">
                <a:solidFill>
                  <a:srgbClr val="FF0000"/>
                </a:solidFill>
              </a:rPr>
              <a:t>. Принцип - Индивидуальность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Психический и соматический статус</a:t>
            </a:r>
          </a:p>
          <a:p>
            <a:r>
              <a:rPr lang="ru-RU" b="1" dirty="0" smtClean="0"/>
              <a:t>Особенности личности в </a:t>
            </a:r>
            <a:r>
              <a:rPr lang="ru-RU" b="1" dirty="0" err="1" smtClean="0"/>
              <a:t>преморбиде</a:t>
            </a:r>
            <a:endParaRPr lang="ru-RU" b="1" dirty="0" smtClean="0"/>
          </a:p>
          <a:p>
            <a:r>
              <a:rPr lang="ru-RU" b="1" dirty="0" err="1" smtClean="0"/>
              <a:t>Микросоциальное</a:t>
            </a:r>
            <a:r>
              <a:rPr lang="ru-RU" b="1" dirty="0" smtClean="0"/>
              <a:t> окружение. Наличие конфликтов в семье. Стратегии поведения родителей</a:t>
            </a:r>
          </a:p>
          <a:p>
            <a:r>
              <a:rPr lang="ru-RU" b="1" dirty="0" smtClean="0"/>
              <a:t>Факторы риска. Инструкции родственникам пресекать иждивенчество, манипуляции, шантаж </a:t>
            </a:r>
            <a:endParaRPr lang="ru-RU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4 принцип - Комплексность лечения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Биологические методы</a:t>
            </a:r>
          </a:p>
          <a:p>
            <a:r>
              <a:rPr lang="ru-RU" b="1" dirty="0" smtClean="0"/>
              <a:t>Психологические</a:t>
            </a:r>
          </a:p>
          <a:p>
            <a:r>
              <a:rPr lang="ru-RU" b="1" dirty="0" smtClean="0"/>
              <a:t>Социальные</a:t>
            </a:r>
          </a:p>
          <a:p>
            <a:r>
              <a:rPr lang="ru-RU" b="1" dirty="0" smtClean="0"/>
              <a:t> Духовные</a:t>
            </a:r>
          </a:p>
          <a:p>
            <a:r>
              <a:rPr lang="ru-RU" b="1" dirty="0" smtClean="0"/>
              <a:t>Фармакотерапия</a:t>
            </a:r>
          </a:p>
          <a:p>
            <a:r>
              <a:rPr lang="ru-RU" b="1" dirty="0" smtClean="0"/>
              <a:t>Психотерапия</a:t>
            </a:r>
          </a:p>
          <a:p>
            <a:r>
              <a:rPr lang="ru-RU" b="1" dirty="0" smtClean="0"/>
              <a:t>Труд, спорт, закаливание</a:t>
            </a:r>
            <a:endParaRPr lang="ru-RU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5.Принцип – Отказ от наркотика на всю жизнь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Пресечь попытки передохнуть, снизить дозу, возобновить понемножку.</a:t>
            </a:r>
          </a:p>
          <a:p>
            <a:r>
              <a:rPr lang="ru-RU" b="1" dirty="0" smtClean="0"/>
              <a:t>Создать установку на полную пожизненную трезвость</a:t>
            </a:r>
          </a:p>
          <a:p>
            <a:r>
              <a:rPr lang="ru-RU" b="1" dirty="0" smtClean="0"/>
              <a:t>На здоровый образ жизни</a:t>
            </a:r>
            <a:endParaRPr lang="ru-RU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Стратегия лечения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1 этап отнятия проводится 3-мя способами</a:t>
            </a:r>
          </a:p>
          <a:p>
            <a:r>
              <a:rPr lang="ru-RU" b="1" dirty="0" err="1" smtClean="0"/>
              <a:t>Одномоментно</a:t>
            </a:r>
            <a:endParaRPr lang="ru-RU" b="1" dirty="0" smtClean="0"/>
          </a:p>
          <a:p>
            <a:r>
              <a:rPr lang="ru-RU" b="1" dirty="0" smtClean="0"/>
              <a:t>Быстро – несколько дней</a:t>
            </a:r>
          </a:p>
          <a:p>
            <a:r>
              <a:rPr lang="ru-RU" b="1" dirty="0" smtClean="0"/>
              <a:t>Медленно – несколько недель</a:t>
            </a:r>
          </a:p>
          <a:p>
            <a:r>
              <a:rPr lang="ru-RU" b="1" dirty="0" smtClean="0"/>
              <a:t>Подход индивидуальный с учетом соматического состояния и вида ПАВ (</a:t>
            </a:r>
            <a:r>
              <a:rPr lang="ru-RU" b="1" dirty="0" err="1" smtClean="0"/>
              <a:t>бензодиазепины</a:t>
            </a:r>
            <a:r>
              <a:rPr lang="ru-RU" b="1" dirty="0" smtClean="0"/>
              <a:t>, </a:t>
            </a:r>
            <a:r>
              <a:rPr lang="ru-RU" b="1" dirty="0" err="1" smtClean="0"/>
              <a:t>фенобарбитал</a:t>
            </a:r>
            <a:r>
              <a:rPr lang="ru-RU" b="1" dirty="0" smtClean="0"/>
              <a:t>. Возможность эпи. Припадков) </a:t>
            </a:r>
            <a:endParaRPr lang="ru-RU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Патогенетическое обоснование лечения абстиненции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Дезинтеграция (расщепление) </a:t>
            </a:r>
            <a:r>
              <a:rPr lang="ru-RU" b="1" dirty="0" err="1" smtClean="0"/>
              <a:t>медиаторных</a:t>
            </a:r>
            <a:r>
              <a:rPr lang="ru-RU" b="1" dirty="0" smtClean="0"/>
              <a:t> систем</a:t>
            </a:r>
          </a:p>
          <a:p>
            <a:r>
              <a:rPr lang="ru-RU" b="1" dirty="0" smtClean="0"/>
              <a:t>Возбуждение </a:t>
            </a:r>
            <a:r>
              <a:rPr lang="ru-RU" b="1" dirty="0" err="1" smtClean="0"/>
              <a:t>ноцицепторов</a:t>
            </a:r>
            <a:r>
              <a:rPr lang="ru-RU" b="1" dirty="0" smtClean="0"/>
              <a:t> - </a:t>
            </a:r>
            <a:r>
              <a:rPr lang="ru-RU" b="1" dirty="0" err="1" smtClean="0"/>
              <a:t>алгии</a:t>
            </a:r>
            <a:endParaRPr lang="ru-RU" b="1" dirty="0" smtClean="0"/>
          </a:p>
          <a:p>
            <a:r>
              <a:rPr lang="ru-RU" b="1" dirty="0" smtClean="0"/>
              <a:t>Возбуждение </a:t>
            </a:r>
            <a:r>
              <a:rPr lang="en-US" b="1" dirty="0" smtClean="0"/>
              <a:t>D</a:t>
            </a:r>
            <a:r>
              <a:rPr lang="ru-RU" b="1" dirty="0" smtClean="0"/>
              <a:t>-рецепторов – тревога, ажитация, </a:t>
            </a:r>
            <a:r>
              <a:rPr lang="ru-RU" b="1" dirty="0" err="1" smtClean="0"/>
              <a:t>эмоц</a:t>
            </a:r>
            <a:r>
              <a:rPr lang="ru-RU" b="1" dirty="0" smtClean="0"/>
              <a:t>. напряженность, злобность, импульсивность, бессонница  </a:t>
            </a:r>
          </a:p>
          <a:p>
            <a:r>
              <a:rPr lang="ru-RU" b="1" dirty="0" smtClean="0"/>
              <a:t>Возбуждение </a:t>
            </a:r>
            <a:r>
              <a:rPr lang="ru-RU" b="1" dirty="0" err="1" smtClean="0"/>
              <a:t>Адренорепторов</a:t>
            </a:r>
            <a:r>
              <a:rPr lang="ru-RU" b="1" dirty="0" smtClean="0"/>
              <a:t> – </a:t>
            </a:r>
            <a:r>
              <a:rPr lang="ru-RU" b="1" dirty="0" err="1" smtClean="0"/>
              <a:t>эмоц</a:t>
            </a:r>
            <a:r>
              <a:rPr lang="ru-RU" b="1" dirty="0" smtClean="0"/>
              <a:t>. Возбудимость, напряженность, тревога, гипертония, тахикардия, гипертермия, бессонница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2074</Words>
  <Application>Microsoft Office PowerPoint</Application>
  <PresentationFormat>Экран (4:3)</PresentationFormat>
  <Paragraphs>181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Лечение наркоманий</vt:lpstr>
      <vt:lpstr>Принципы лечения наркоманий</vt:lpstr>
      <vt:lpstr>1.Этапы лечения наркоманий</vt:lpstr>
      <vt:lpstr>2. Принцип - Добровольность</vt:lpstr>
      <vt:lpstr>3. Принцип - Индивидуальность</vt:lpstr>
      <vt:lpstr>4 принцип - Комплексность лечения</vt:lpstr>
      <vt:lpstr>5.Принцип – Отказ от наркотика на всю жизнь</vt:lpstr>
      <vt:lpstr>Стратегия лечения</vt:lpstr>
      <vt:lpstr>Патогенетическое обоснование лечения абстиненции</vt:lpstr>
      <vt:lpstr>Продолжение обоснования</vt:lpstr>
      <vt:lpstr>Патогенетические средства купирования опийного абстинентного синдрома</vt:lpstr>
      <vt:lpstr>Клофелин при опийной абстиненнции</vt:lpstr>
      <vt:lpstr>Тиаприд при опийной абстиненции</vt:lpstr>
      <vt:lpstr>Механизм действия тиапридала</vt:lpstr>
      <vt:lpstr>Фармакокинетика тиапридала: </vt:lpstr>
      <vt:lpstr>Показания к применению тиапридала</vt:lpstr>
      <vt:lpstr> Побочное действие тиапридала: </vt:lpstr>
      <vt:lpstr> Лекарственное взаимодействие тиапридала </vt:lpstr>
      <vt:lpstr>Лечение зависимости от препаратов седативно-снотворной  группы (фбр)</vt:lpstr>
      <vt:lpstr>Лечение  абстинентного синдрома у б-х с зависимостью от бензодиазепиновых  и антигистаминных препаратов</vt:lpstr>
      <vt:lpstr>Лечение синдрома отмены при зависимости от психостимуляторов</vt:lpstr>
      <vt:lpstr>Коррекция метаболизма при отмене наркотиков</vt:lpstr>
      <vt:lpstr>Купирование влечения к нарк.</vt:lpstr>
      <vt:lpstr>Заместительная терапия</vt:lpstr>
      <vt:lpstr>Заместительная терапия</vt:lpstr>
      <vt:lpstr>метадон</vt:lpstr>
      <vt:lpstr>метадон</vt:lpstr>
      <vt:lpstr>метадон</vt:lpstr>
      <vt:lpstr>метадон</vt:lpstr>
      <vt:lpstr>метадон</vt:lpstr>
      <vt:lpstr>метадон</vt:lpstr>
      <vt:lpstr>Противорецидивное лечение наркоманий</vt:lpstr>
      <vt:lpstr>Продетоксон</vt:lpstr>
      <vt:lpstr>Комплексная терапия наркомании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Принципы лечения наркоманий</dc:title>
  <dc:creator>Анатолий</dc:creator>
  <cp:lastModifiedBy>Пользователь</cp:lastModifiedBy>
  <cp:revision>30</cp:revision>
  <dcterms:created xsi:type="dcterms:W3CDTF">2012-08-30T11:35:30Z</dcterms:created>
  <dcterms:modified xsi:type="dcterms:W3CDTF">2015-03-31T21:02:01Z</dcterms:modified>
</cp:coreProperties>
</file>